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5" r:id="rId2"/>
    <p:sldId id="365" r:id="rId3"/>
    <p:sldId id="377" r:id="rId4"/>
    <p:sldId id="389" r:id="rId5"/>
    <p:sldId id="390" r:id="rId6"/>
    <p:sldId id="391" r:id="rId7"/>
    <p:sldId id="392" r:id="rId8"/>
    <p:sldId id="393" r:id="rId9"/>
    <p:sldId id="394" r:id="rId10"/>
    <p:sldId id="395" r:id="rId11"/>
    <p:sldId id="396" r:id="rId12"/>
    <p:sldId id="398" r:id="rId13"/>
    <p:sldId id="399" r:id="rId14"/>
    <p:sldId id="400" r:id="rId15"/>
    <p:sldId id="401" r:id="rId16"/>
    <p:sldId id="402" r:id="rId17"/>
    <p:sldId id="403" r:id="rId18"/>
    <p:sldId id="273" r:id="rId19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01" autoAdjust="0"/>
    <p:restoredTop sz="76897" autoAdjust="0"/>
  </p:normalViewPr>
  <p:slideViewPr>
    <p:cSldViewPr snapToGrid="0" showGuides="1">
      <p:cViewPr varScale="1">
        <p:scale>
          <a:sx n="42" d="100"/>
          <a:sy n="42" d="100"/>
        </p:scale>
        <p:origin x="542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DF3D-DF61-4B59-809D-709E6BC49494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03AAE-AA5C-45FF-B790-990FCB84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09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25216-DA91-4BF9-9B2F-C12DA8FC2EEE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D532-8DD0-4EA2-8A01-4E78B9DBC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47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08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33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17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47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22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0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86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36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0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30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76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3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9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6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BD532-8DD0-4EA2-8A01-4E78B9DBC2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21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封面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8278" y="2628107"/>
            <a:ext cx="6355444" cy="800893"/>
          </a:xfrm>
        </p:spPr>
        <p:txBody>
          <a:bodyPr anchor="ctr">
            <a:noAutofit/>
          </a:bodyPr>
          <a:lstStyle>
            <a:lvl1pPr algn="l">
              <a:defRPr sz="7200" b="1" spc="4000" baseline="0"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2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>
          <a:xfrm>
            <a:off x="-1" y="0"/>
            <a:ext cx="6813176" cy="6858000"/>
          </a:xfrm>
          <a:prstGeom prst="rect">
            <a:avLst/>
          </a:prstGeom>
        </p:spPr>
      </p:pic>
      <p:sp>
        <p:nvSpPr>
          <p:cNvPr id="16" name="圆角矩形 15"/>
          <p:cNvSpPr/>
          <p:nvPr userDrawn="1"/>
        </p:nvSpPr>
        <p:spPr>
          <a:xfrm>
            <a:off x="-1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手动输入 16"/>
          <p:cNvSpPr/>
          <p:nvPr userDrawn="1"/>
        </p:nvSpPr>
        <p:spPr>
          <a:xfrm rot="16200000" flipH="1">
            <a:off x="5201023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-1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-1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777379" cy="896369"/>
          </a:xfrm>
        </p:spPr>
        <p:txBody>
          <a:bodyPr anchor="ctr"/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0515"/>
            <a:ext cx="10515600" cy="474644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650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579204" y="3196263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CF5056B-7107-48DA-97E1-2E9CF9C31E49}" type="datetime1">
              <a:rPr lang="en-US" altLang="zh-CN" smtClean="0"/>
              <a:pPr/>
              <a:t>1/4/2019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复旦大学计算机科学技术学院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51" r:id="rId3"/>
    <p:sldLayoutId id="2147483654" r:id="rId4"/>
    <p:sldLayoutId id="2147483666" r:id="rId5"/>
    <p:sldLayoutId id="2147483656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gif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10" Type="http://schemas.openxmlformats.org/officeDocument/2006/relationships/image" Target="../media/image31.gif"/><Relationship Id="rId4" Type="http://schemas.openxmlformats.org/officeDocument/2006/relationships/image" Target="../media/image26.gif"/><Relationship Id="rId9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332854C-E0A4-8D40-814A-8D7205368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rcRect b="16117"/>
          <a:stretch/>
        </p:blipFill>
        <p:spPr>
          <a:xfrm>
            <a:off x="-28490" y="19845"/>
            <a:ext cx="12275483" cy="6844748"/>
          </a:xfrm>
          <a:prstGeom prst="rect">
            <a:avLst/>
          </a:prstGeom>
          <a:effectLst>
            <a:glow rad="25400">
              <a:schemeClr val="accent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7" name="标题 6">
            <a:extLst>
              <a:ext uri="{FF2B5EF4-FFF2-40B4-BE49-F238E27FC236}">
                <a16:creationId xmlns:a16="http://schemas.microsoft.com/office/drawing/2014/main" xmlns="" id="{C37BE74C-5F49-4AC4-8698-41D2049B22D9}"/>
              </a:ext>
            </a:extLst>
          </p:cNvPr>
          <p:cNvSpPr txBox="1">
            <a:spLocks/>
          </p:cNvSpPr>
          <p:nvPr/>
        </p:nvSpPr>
        <p:spPr>
          <a:xfrm>
            <a:off x="87230" y="1852286"/>
            <a:ext cx="12179598" cy="2775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4400" dirty="0"/>
              <a:t>Real-world Anomaly Detection in Surveillance </a:t>
            </a:r>
            <a:r>
              <a:rPr lang="en-US" altLang="zh-CN" sz="4400" dirty="0" smtClean="0"/>
              <a:t>Videos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 err="1" smtClean="0"/>
              <a:t>Waqas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Sultani</a:t>
            </a:r>
            <a:r>
              <a:rPr lang="en-US" altLang="zh-CN" sz="2400" dirty="0"/>
              <a:t>, Chen </a:t>
            </a:r>
            <a:r>
              <a:rPr lang="en-US" altLang="zh-CN" sz="2400" dirty="0" err="1"/>
              <a:t>Chen</a:t>
            </a:r>
            <a:r>
              <a:rPr lang="en-US" altLang="zh-CN" sz="2400" dirty="0"/>
              <a:t>, Mubarak </a:t>
            </a:r>
            <a:r>
              <a:rPr lang="en-US" altLang="zh-CN" sz="2400" dirty="0" smtClean="0"/>
              <a:t>Shah 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 smtClean="0"/>
              <a:t>(</a:t>
            </a:r>
            <a:r>
              <a:rPr lang="en-US" altLang="zh-CN" sz="2400" dirty="0"/>
              <a:t>CVPR2018</a:t>
            </a:r>
            <a:r>
              <a:rPr lang="en-US" altLang="zh-CN" sz="2400" dirty="0" smtClean="0"/>
              <a:t>)</a:t>
            </a:r>
            <a:endParaRPr lang="en-US" altLang="zh-CN" sz="11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4222CA48-E762-2A46-A591-0135DBBD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325" y="0"/>
            <a:ext cx="12295318" cy="76254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B03BC1D-5CA6-AB40-B627-89D0232937B0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0112F2E4-C105-7C42-8940-8D0E92112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36" y="67027"/>
            <a:ext cx="4318000" cy="609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B60843FE-8F31-A14C-BC98-CE18BD671B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1659" y="5303985"/>
            <a:ext cx="12295318" cy="151737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83CC87A6-A188-438B-AEDF-34C6B1FFFAEE}"/>
              </a:ext>
            </a:extLst>
          </p:cNvPr>
          <p:cNvSpPr/>
          <p:nvPr/>
        </p:nvSpPr>
        <p:spPr>
          <a:xfrm>
            <a:off x="8917123" y="5595030"/>
            <a:ext cx="2861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Wang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Jan.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2019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8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565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Anomaly Detection Framework</a:t>
            </a:r>
            <a:endParaRPr lang="en-US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5" y="1342243"/>
            <a:ext cx="11377646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7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565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Limitations of Previous Datasets</a:t>
            </a:r>
            <a:endParaRPr lang="en-US" sz="3200" b="1" dirty="0"/>
          </a:p>
        </p:txBody>
      </p:sp>
      <p:sp>
        <p:nvSpPr>
          <p:cNvPr id="4" name="TextBox 5"/>
          <p:cNvSpPr txBox="1"/>
          <p:nvPr/>
        </p:nvSpPr>
        <p:spPr>
          <a:xfrm>
            <a:off x="694730" y="1737482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Simple anomalies (wrong direction, running, etc.)</a:t>
            </a:r>
            <a:endParaRPr lang="en-US" sz="2800" dirty="0"/>
          </a:p>
        </p:txBody>
      </p:sp>
      <p:sp>
        <p:nvSpPr>
          <p:cNvPr id="5" name="TextBox 5"/>
          <p:cNvSpPr txBox="1"/>
          <p:nvPr/>
        </p:nvSpPr>
        <p:spPr>
          <a:xfrm>
            <a:off x="694730" y="2942505"/>
            <a:ext cx="636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Staged, unrealistic anomalies</a:t>
            </a:r>
            <a:endParaRPr lang="en-US" sz="2800" dirty="0"/>
          </a:p>
        </p:txBody>
      </p:sp>
      <p:sp>
        <p:nvSpPr>
          <p:cNvPr id="7" name="TextBox 5"/>
          <p:cNvSpPr txBox="1"/>
          <p:nvPr/>
        </p:nvSpPr>
        <p:spPr>
          <a:xfrm>
            <a:off x="694730" y="4243221"/>
            <a:ext cx="636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Video are captured at one location</a:t>
            </a:r>
            <a:endParaRPr 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457" y="1508619"/>
            <a:ext cx="2556917" cy="16954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56" y="3657083"/>
            <a:ext cx="2556917" cy="169549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58774" y="5436215"/>
            <a:ext cx="145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UCSD dataset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124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565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UCF-Crime Dataset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4" y="3477182"/>
            <a:ext cx="11331922" cy="2476715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047342" y="1416570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1,900 real-world surveillance videos of 128 hours</a:t>
            </a:r>
            <a:endParaRPr lang="en-US" sz="2800" dirty="0"/>
          </a:p>
        </p:txBody>
      </p:sp>
      <p:sp>
        <p:nvSpPr>
          <p:cNvPr id="12" name="TextBox 5"/>
          <p:cNvSpPr txBox="1"/>
          <p:nvPr/>
        </p:nvSpPr>
        <p:spPr>
          <a:xfrm>
            <a:off x="1047341" y="2058067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15 times more videos than existing datasets</a:t>
            </a:r>
            <a:endParaRPr lang="en-US" sz="2800" dirty="0"/>
          </a:p>
        </p:txBody>
      </p:sp>
      <p:sp>
        <p:nvSpPr>
          <p:cNvPr id="13" name="TextBox 5"/>
          <p:cNvSpPr txBox="1"/>
          <p:nvPr/>
        </p:nvSpPr>
        <p:spPr>
          <a:xfrm>
            <a:off x="1047341" y="2699564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13 real-world anomalies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5931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565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UCF-Crime Dataset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86532"/>
              </p:ext>
            </p:extLst>
          </p:nvPr>
        </p:nvGraphicFramePr>
        <p:xfrm>
          <a:off x="1266456" y="1017378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Anomaly</a:t>
                      </a:r>
                      <a:r>
                        <a:rPr lang="en-US" altLang="zh-CN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Number</a:t>
                      </a:r>
                      <a:r>
                        <a:rPr lang="en-US" altLang="zh-CN" baseline="0" dirty="0" smtClean="0"/>
                        <a:t> of videos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Burglary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Fighting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Road Accidents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Robbery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Shooting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Shoplifting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Stealing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Abuse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Arrest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Arson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Assault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Explosion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Vandalism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950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025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565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UCF-Crime Dataset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1243584"/>
            <a:ext cx="2400000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1243584"/>
            <a:ext cx="2400000" cy="180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145905" y="3234903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altLang="zh-CN" dirty="0">
                <a:solidFill>
                  <a:srgbClr val="333333"/>
                </a:solidFill>
              </a:rPr>
              <a:t>Abuse</a:t>
            </a:r>
            <a:endParaRPr lang="en-US" altLang="zh-CN" dirty="0">
              <a:solidFill>
                <a:srgbClr val="33333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31677" y="3234903"/>
            <a:ext cx="75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altLang="zh-CN" dirty="0">
                <a:solidFill>
                  <a:srgbClr val="333333"/>
                </a:solidFill>
              </a:rPr>
              <a:t>Arrest</a:t>
            </a:r>
            <a:endParaRPr lang="en-US" altLang="zh-CN" dirty="0">
              <a:solidFill>
                <a:srgbClr val="333333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55610" y="3176884"/>
            <a:ext cx="727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altLang="zh-CN" dirty="0">
                <a:solidFill>
                  <a:srgbClr val="333333"/>
                </a:solidFill>
              </a:rPr>
              <a:t>Arson</a:t>
            </a:r>
            <a:endParaRPr lang="en-US" altLang="zh-CN" dirty="0">
              <a:solidFill>
                <a:srgbClr val="333333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1243584"/>
            <a:ext cx="2400000" cy="18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12" y="1243584"/>
            <a:ext cx="2400000" cy="18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4023360"/>
            <a:ext cx="2400000" cy="180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4023360"/>
            <a:ext cx="2400000" cy="18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4023360"/>
            <a:ext cx="2400000" cy="18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12" y="4023360"/>
            <a:ext cx="2400000" cy="180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401076" y="3237005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333333"/>
                </a:solidFill>
                <a:latin typeface="Georgia" panose="02040502050405020303" pitchFamily="18" charset="0"/>
              </a:rPr>
              <a:t>Assault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93619" y="6057819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333333"/>
                </a:solidFill>
                <a:latin typeface="Georgia" panose="02040502050405020303" pitchFamily="18" charset="0"/>
              </a:rPr>
              <a:t>Burglary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707673" y="6057819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Explosion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398130" y="6057819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333333"/>
                </a:solidFill>
                <a:latin typeface="Georgia" panose="02040502050405020303" pitchFamily="18" charset="0"/>
              </a:rPr>
              <a:t>Fighting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9052422" y="6057819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Road accident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033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565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UCF-Crime Dataset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1243584"/>
            <a:ext cx="2400000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1243584"/>
            <a:ext cx="2400000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1243584"/>
            <a:ext cx="2400000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12" y="1243584"/>
            <a:ext cx="2400000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4048848"/>
            <a:ext cx="2400000" cy="18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4048848"/>
            <a:ext cx="2400000" cy="1800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003238" y="3361550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333333"/>
                </a:solidFill>
                <a:latin typeface="Georgia" panose="02040502050405020303" pitchFamily="18" charset="0"/>
              </a:rPr>
              <a:t>Robbery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763925" y="336155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333333"/>
                </a:solidFill>
                <a:latin typeface="Georgia" panose="02040502050405020303" pitchFamily="18" charset="0"/>
              </a:rPr>
              <a:t>Shooting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431344" y="3361550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Shoplifting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9363405" y="3361550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333333"/>
                </a:solidFill>
                <a:latin typeface="Georgia" panose="02040502050405020303" pitchFamily="18" charset="0"/>
              </a:rPr>
              <a:t>Stealing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670002" y="6094108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333333"/>
                </a:solidFill>
                <a:latin typeface="Georgia" panose="02040502050405020303" pitchFamily="18" charset="0"/>
              </a:rPr>
              <a:t>Vandalism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279860" y="6083466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</a:rPr>
              <a:t>Normal Event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974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565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Experiment</a:t>
            </a:r>
            <a:endParaRPr lang="en-US" altLang="zh-CN" sz="3200" b="1" dirty="0"/>
          </a:p>
        </p:txBody>
      </p:sp>
      <p:sp>
        <p:nvSpPr>
          <p:cNvPr id="16" name="TextBox 5"/>
          <p:cNvSpPr txBox="1"/>
          <p:nvPr/>
        </p:nvSpPr>
        <p:spPr>
          <a:xfrm>
            <a:off x="511850" y="1115690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training set: 800 normal and 810 anomalous videos</a:t>
            </a:r>
            <a:endParaRPr lang="en-US" sz="2800" dirty="0"/>
          </a:p>
        </p:txBody>
      </p:sp>
      <p:sp>
        <p:nvSpPr>
          <p:cNvPr id="17" name="TextBox 5"/>
          <p:cNvSpPr txBox="1"/>
          <p:nvPr/>
        </p:nvSpPr>
        <p:spPr>
          <a:xfrm>
            <a:off x="511850" y="1987996"/>
            <a:ext cx="10534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testing set: remaining 150 normal and 140 anomalous videos</a:t>
            </a:r>
            <a:endParaRPr 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50" y="2511216"/>
            <a:ext cx="5111222" cy="40978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505" y="2511216"/>
            <a:ext cx="5495925" cy="2343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72" y="5342258"/>
            <a:ext cx="54483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81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565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Anomaly Detection Results</a:t>
            </a:r>
            <a:endParaRPr lang="en-US" altLang="zh-CN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419225"/>
            <a:ext cx="11858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92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8730" y="341583"/>
            <a:ext cx="3190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Motivation</a:t>
            </a:r>
            <a:endParaRPr lang="en-US" sz="3200" b="1" dirty="0"/>
          </a:p>
        </p:txBody>
      </p:sp>
      <p:pic>
        <p:nvPicPr>
          <p:cNvPr id="5122" name="Picture 2" descr="https://www.santaanita.com/wp-content/uploads/2016/09/SCREENS-657x3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92" y="2266287"/>
            <a:ext cx="5157216" cy="358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5"/>
          <p:cNvSpPr txBox="1"/>
          <p:nvPr/>
        </p:nvSpPr>
        <p:spPr>
          <a:xfrm>
            <a:off x="173736" y="1312180"/>
            <a:ext cx="6931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Surveillance cameras are increasingly being used in public places</a:t>
            </a:r>
            <a:endParaRPr lang="en-US" sz="2800" dirty="0"/>
          </a:p>
        </p:txBody>
      </p:sp>
      <p:sp>
        <p:nvSpPr>
          <p:cNvPr id="15" name="TextBox 5"/>
          <p:cNvSpPr txBox="1"/>
          <p:nvPr/>
        </p:nvSpPr>
        <p:spPr>
          <a:xfrm>
            <a:off x="138684" y="2734088"/>
            <a:ext cx="6931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>
              <a:buFont typeface="Arial" panose="020B0604020202020204" pitchFamily="34" charset="0"/>
              <a:buChar char="•"/>
              <a:defRPr sz="2800"/>
            </a:lvl1pPr>
          </a:lstStyle>
          <a:p>
            <a:r>
              <a:rPr lang="en-US" altLang="zh-CN" dirty="0"/>
              <a:t>The monitoring capability of law enforcement agencies has not kept pace</a:t>
            </a:r>
            <a:endParaRPr lang="en-US" dirty="0"/>
          </a:p>
        </p:txBody>
      </p:sp>
      <p:sp>
        <p:nvSpPr>
          <p:cNvPr id="17" name="TextBox 5"/>
          <p:cNvSpPr txBox="1"/>
          <p:nvPr/>
        </p:nvSpPr>
        <p:spPr>
          <a:xfrm>
            <a:off x="173736" y="4155996"/>
            <a:ext cx="6931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Develop intelligent </a:t>
            </a:r>
            <a:r>
              <a:rPr lang="en-US" altLang="zh-CN" sz="2800" dirty="0"/>
              <a:t>algorithms</a:t>
            </a:r>
            <a:r>
              <a:rPr lang="en-US" altLang="zh-CN" sz="2800" dirty="0"/>
              <a:t> for </a:t>
            </a:r>
            <a:r>
              <a:rPr lang="en-US" altLang="zh-CN" sz="2800" dirty="0"/>
              <a:t>automatic</a:t>
            </a:r>
            <a:r>
              <a:rPr lang="en-US" altLang="zh-CN" sz="2800" dirty="0"/>
              <a:t> video anomaly detection to alleviate the waste of labor and 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2994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5215" y="340843"/>
            <a:ext cx="5705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Anomaly Detection Example</a:t>
            </a:r>
            <a:endParaRPr lang="en-US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64" y="1499616"/>
            <a:ext cx="4681728" cy="3511296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73735" y="1312180"/>
            <a:ext cx="6117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anomalous </a:t>
            </a:r>
            <a:r>
              <a:rPr lang="en-US" altLang="zh-CN" sz="2800" dirty="0"/>
              <a:t>events rarely occur as compared to normal activities</a:t>
            </a:r>
            <a:endParaRPr lang="en-US" sz="2800" dirty="0"/>
          </a:p>
        </p:txBody>
      </p:sp>
      <p:sp>
        <p:nvSpPr>
          <p:cNvPr id="13" name="TextBox 5"/>
          <p:cNvSpPr txBox="1"/>
          <p:nvPr/>
        </p:nvSpPr>
        <p:spPr>
          <a:xfrm>
            <a:off x="173735" y="2844737"/>
            <a:ext cx="66111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it is very difficult or impossible to define a normal event which takes all possible normal patterns/behaviors into account</a:t>
            </a:r>
          </a:p>
        </p:txBody>
      </p:sp>
    </p:spTree>
    <p:extLst>
      <p:ext uri="{BB962C8B-B14F-4D97-AF65-F5344CB8AC3E}">
        <p14:creationId xmlns:p14="http://schemas.microsoft.com/office/powerpoint/2010/main" val="4256738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5215" y="340843"/>
            <a:ext cx="6687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Limitations </a:t>
            </a:r>
            <a:r>
              <a:rPr lang="en-US" altLang="zh-CN" sz="3200" b="1" dirty="0" smtClean="0"/>
              <a:t>of Previous Approaches</a:t>
            </a:r>
            <a:endParaRPr lang="en-US" sz="32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173735" y="1312180"/>
            <a:ext cx="10054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Detect a specific anomalous event</a:t>
            </a:r>
            <a:r>
              <a:rPr lang="en-US" altLang="zh-CN" sz="2800" dirty="0" smtClean="0"/>
              <a:t>, e.g. traffic accident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 Generalization issue    </a:t>
            </a:r>
            <a:endParaRPr lang="en-US" sz="2800" dirty="0"/>
          </a:p>
        </p:txBody>
      </p:sp>
      <p:sp>
        <p:nvSpPr>
          <p:cNvPr id="7" name="TextBox 5"/>
          <p:cNvSpPr txBox="1"/>
          <p:nvPr/>
        </p:nvSpPr>
        <p:spPr>
          <a:xfrm>
            <a:off x="173735" y="2761752"/>
            <a:ext cx="105438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Sparse-coding based approaches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 A</a:t>
            </a:r>
            <a:r>
              <a:rPr lang="en-US" altLang="zh-CN" sz="2800" dirty="0" smtClean="0"/>
              <a:t>ssume the initial portion of a video contains normal events for building the normal event dictionary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Do not handle environmental change well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Produce high false alarm rates for different normal behaviors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0992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483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Approach of this paper</a:t>
            </a:r>
            <a:endParaRPr lang="en-US" sz="32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173735" y="1312180"/>
            <a:ext cx="10054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Goal– identity the time window of the anomaly in </a:t>
            </a:r>
            <a:r>
              <a:rPr lang="en-US" altLang="zh-CN" sz="2800" dirty="0" smtClean="0"/>
              <a:t>a long surveillance video</a:t>
            </a:r>
            <a:endParaRPr lang="en-US" sz="2800" dirty="0"/>
          </a:p>
        </p:txBody>
      </p:sp>
      <p:sp>
        <p:nvSpPr>
          <p:cNvPr id="7" name="TextBox 5"/>
          <p:cNvSpPr txBox="1"/>
          <p:nvPr/>
        </p:nvSpPr>
        <p:spPr>
          <a:xfrm>
            <a:off x="173735" y="2761752"/>
            <a:ext cx="10543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Learn anomalies by exploiting  both normal and anomalous videos</a:t>
            </a:r>
          </a:p>
        </p:txBody>
      </p:sp>
    </p:spTree>
    <p:extLst>
      <p:ext uri="{BB962C8B-B14F-4D97-AF65-F5344CB8AC3E}">
        <p14:creationId xmlns:p14="http://schemas.microsoft.com/office/powerpoint/2010/main" val="3467608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483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Approach of this paper</a:t>
            </a:r>
            <a:endParaRPr lang="en-US" sz="3200" b="1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" r="12565"/>
          <a:stretch/>
        </p:blipFill>
        <p:spPr>
          <a:xfrm>
            <a:off x="6810233" y="1997613"/>
            <a:ext cx="3098042" cy="278154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3735" y="1312180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Using weakly labeled training videos</a:t>
            </a:r>
            <a:endParaRPr 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754912" y="2339163"/>
            <a:ext cx="4572000" cy="3880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5"/>
          <p:cNvSpPr txBox="1"/>
          <p:nvPr/>
        </p:nvSpPr>
        <p:spPr>
          <a:xfrm>
            <a:off x="1974182" y="2453409"/>
            <a:ext cx="195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Videos</a:t>
            </a:r>
            <a:endParaRPr lang="en-US" sz="2000" dirty="0"/>
          </a:p>
        </p:txBody>
      </p:sp>
      <p:sp>
        <p:nvSpPr>
          <p:cNvPr id="9" name="TextBox 5"/>
          <p:cNvSpPr txBox="1"/>
          <p:nvPr/>
        </p:nvSpPr>
        <p:spPr>
          <a:xfrm>
            <a:off x="1020725" y="3118554"/>
            <a:ext cx="103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Normal</a:t>
            </a:r>
          </a:p>
        </p:txBody>
      </p:sp>
      <p:sp>
        <p:nvSpPr>
          <p:cNvPr id="10" name="TextBox 5"/>
          <p:cNvSpPr txBox="1"/>
          <p:nvPr/>
        </p:nvSpPr>
        <p:spPr>
          <a:xfrm>
            <a:off x="2661681" y="5683791"/>
            <a:ext cx="103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Normal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3290504" y="3261772"/>
            <a:ext cx="1626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</a:t>
            </a:r>
            <a:r>
              <a:rPr lang="en-US" sz="2000" dirty="0" smtClean="0"/>
              <a:t>omalous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3934046" y="5142892"/>
            <a:ext cx="1038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. . .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8003797" y="1664863"/>
            <a:ext cx="2668772" cy="3307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 rot="3057043">
            <a:off x="9245842" y="3080081"/>
            <a:ext cx="844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Time</a:t>
            </a:r>
          </a:p>
        </p:txBody>
      </p:sp>
      <p:sp>
        <p:nvSpPr>
          <p:cNvPr id="14" name="TextBox 5"/>
          <p:cNvSpPr txBox="1"/>
          <p:nvPr/>
        </p:nvSpPr>
        <p:spPr>
          <a:xfrm rot="3057043">
            <a:off x="5701178" y="4400265"/>
            <a:ext cx="260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Anomalous segment</a:t>
            </a:r>
          </a:p>
          <a:p>
            <a:r>
              <a:rPr lang="en-US" sz="2000" dirty="0" smtClean="0"/>
              <a:t>(temporal location)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935901" y="3534092"/>
            <a:ext cx="547373" cy="400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553916" y="4354098"/>
            <a:ext cx="547373" cy="400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右箭头 17"/>
          <p:cNvSpPr/>
          <p:nvPr/>
        </p:nvSpPr>
        <p:spPr>
          <a:xfrm rot="13755877">
            <a:off x="8114419" y="4802660"/>
            <a:ext cx="754911" cy="364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TextBox 5"/>
          <p:cNvSpPr txBox="1"/>
          <p:nvPr/>
        </p:nvSpPr>
        <p:spPr>
          <a:xfrm>
            <a:off x="8876225" y="5315278"/>
            <a:ext cx="626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?</a:t>
            </a:r>
            <a:endParaRPr lang="en-US" sz="3200" dirty="0" smtClean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21188" r="54740" b="40681"/>
          <a:stretch/>
        </p:blipFill>
        <p:spPr>
          <a:xfrm>
            <a:off x="903367" y="3658340"/>
            <a:ext cx="1651379" cy="121465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" t="61889" r="58944"/>
          <a:stretch/>
        </p:blipFill>
        <p:spPr>
          <a:xfrm>
            <a:off x="998612" y="4959040"/>
            <a:ext cx="1555845" cy="121399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3" t="22045" b="33826"/>
          <a:stretch/>
        </p:blipFill>
        <p:spPr>
          <a:xfrm>
            <a:off x="3334617" y="3661649"/>
            <a:ext cx="1751532" cy="140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62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483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Approach of this paper</a:t>
            </a:r>
            <a:endParaRPr lang="en-US" sz="32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173735" y="1312180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Multiple Instance Learning</a:t>
            </a:r>
            <a:endParaRPr 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01" y="1835400"/>
            <a:ext cx="7766251" cy="45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38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483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Approach of this paper</a:t>
            </a:r>
            <a:endParaRPr lang="en-US" sz="32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173735" y="1312180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MIL Ranking Model</a:t>
            </a:r>
            <a:endParaRPr lang="en-US" sz="2800" dirty="0"/>
          </a:p>
        </p:txBody>
      </p:sp>
      <p:sp>
        <p:nvSpPr>
          <p:cNvPr id="8" name="TextBox 5"/>
          <p:cNvSpPr txBox="1"/>
          <p:nvPr/>
        </p:nvSpPr>
        <p:spPr>
          <a:xfrm>
            <a:off x="460814" y="2056459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FF0000"/>
                </a:solidFill>
              </a:rPr>
              <a:t>If</a:t>
            </a:r>
            <a:r>
              <a:rPr lang="en-US" altLang="zh-CN" sz="2800" dirty="0" smtClean="0"/>
              <a:t> the segment-level annotations (labor intensive) are known</a:t>
            </a:r>
            <a:endParaRPr 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58" y="2843270"/>
            <a:ext cx="1821291" cy="5503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03976" y="2942045"/>
            <a:ext cx="2375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Ranking loss encourage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853126" y="2871391"/>
            <a:ext cx="2742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nomalous video segments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853126" y="3393588"/>
            <a:ext cx="2378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normal video segments</a:t>
            </a:r>
            <a:endParaRPr lang="zh-CN" altLang="en-US" dirty="0"/>
          </a:p>
        </p:txBody>
      </p:sp>
      <p:sp>
        <p:nvSpPr>
          <p:cNvPr id="13" name="TextBox 5"/>
          <p:cNvSpPr txBox="1"/>
          <p:nvPr/>
        </p:nvSpPr>
        <p:spPr>
          <a:xfrm>
            <a:off x="460814" y="3883629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Multiple Instance Learning (MIL) ranking for anomaly detection</a:t>
            </a:r>
            <a:endParaRPr 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7853126" y="4698561"/>
            <a:ext cx="377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anomalous video as a Bag of instances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853126" y="5220758"/>
            <a:ext cx="3409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normal video </a:t>
            </a:r>
            <a:r>
              <a:rPr lang="en-US" altLang="zh-CN" dirty="0"/>
              <a:t>as a Bag of instances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389" y="4576002"/>
            <a:ext cx="2889299" cy="6596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873" y="4706909"/>
            <a:ext cx="410979" cy="3799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723" y="5187025"/>
            <a:ext cx="453281" cy="436798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299389" y="4706909"/>
            <a:ext cx="1326313" cy="480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2636874" y="5193128"/>
            <a:ext cx="325671" cy="3881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265942" y="5615102"/>
            <a:ext cx="2898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</a:t>
            </a:r>
            <a:r>
              <a:rPr lang="en-US" altLang="zh-CN" dirty="0" smtClean="0"/>
              <a:t>ighest anomaly score in the </a:t>
            </a:r>
            <a:r>
              <a:rPr lang="en-US" altLang="zh-CN" b="1" dirty="0" smtClean="0"/>
              <a:t>anomalous bag</a:t>
            </a:r>
            <a:r>
              <a:rPr lang="en-US" altLang="zh-CN" dirty="0" smtClean="0"/>
              <a:t>– </a:t>
            </a:r>
            <a:r>
              <a:rPr lang="en-US" altLang="zh-CN" dirty="0" smtClean="0">
                <a:solidFill>
                  <a:srgbClr val="FF0000"/>
                </a:solidFill>
              </a:rPr>
              <a:t>most likely a true positive instance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908446" y="4721084"/>
            <a:ext cx="1326313" cy="48011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4417234" y="5184438"/>
            <a:ext cx="351268" cy="40668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487736" y="5623823"/>
            <a:ext cx="3773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</a:t>
            </a:r>
            <a:r>
              <a:rPr lang="en-US" altLang="zh-CN" dirty="0" smtClean="0"/>
              <a:t>ighest anomaly score in the </a:t>
            </a:r>
            <a:r>
              <a:rPr lang="en-US" altLang="zh-CN" b="1" dirty="0" smtClean="0"/>
              <a:t>normal bag</a:t>
            </a:r>
            <a:r>
              <a:rPr lang="en-US" altLang="zh-CN" dirty="0" smtClean="0"/>
              <a:t>– </a:t>
            </a:r>
            <a:r>
              <a:rPr lang="en-US" altLang="zh-CN" dirty="0" smtClean="0">
                <a:solidFill>
                  <a:schemeClr val="accent1"/>
                </a:solidFill>
              </a:rPr>
              <a:t>looks most similar to an anomalous segment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7204778" y="2800738"/>
                <a:ext cx="7027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778" y="2800738"/>
                <a:ext cx="70275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7248009" y="3353950"/>
                <a:ext cx="7027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09" y="3353950"/>
                <a:ext cx="70275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101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664" y="340843"/>
            <a:ext cx="483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Approach of this paper</a:t>
            </a:r>
            <a:endParaRPr lang="en-US" sz="32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173735" y="873268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MIL Ranking Model</a:t>
            </a:r>
            <a:endParaRPr lang="en-US" sz="2800" dirty="0"/>
          </a:p>
        </p:txBody>
      </p:sp>
      <p:sp>
        <p:nvSpPr>
          <p:cNvPr id="8" name="TextBox 5"/>
          <p:cNvSpPr txBox="1"/>
          <p:nvPr/>
        </p:nvSpPr>
        <p:spPr>
          <a:xfrm>
            <a:off x="460814" y="1617547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Ranking loss in  the hinge-loss formulation</a:t>
            </a:r>
            <a:endParaRPr lang="en-US" sz="2800" dirty="0"/>
          </a:p>
        </p:txBody>
      </p:sp>
      <p:sp>
        <p:nvSpPr>
          <p:cNvPr id="13" name="TextBox 5"/>
          <p:cNvSpPr txBox="1"/>
          <p:nvPr/>
        </p:nvSpPr>
        <p:spPr>
          <a:xfrm>
            <a:off x="471446" y="3133861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Smoothness(1) and Sparsity (2) constrains</a:t>
            </a:r>
            <a:endParaRPr 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45" y="2267695"/>
            <a:ext cx="5434914" cy="5913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185" y="3852178"/>
            <a:ext cx="4266092" cy="153989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/>
          <a:srcRect r="55086" b="-1827"/>
          <a:stretch/>
        </p:blipFill>
        <p:spPr>
          <a:xfrm>
            <a:off x="7241546" y="4687266"/>
            <a:ext cx="745411" cy="51063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085689" y="4752964"/>
            <a:ext cx="2162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Anomaly score (0~1) </a:t>
            </a:r>
            <a:endParaRPr lang="zh-CN" altLang="en-US" dirty="0"/>
          </a:p>
        </p:txBody>
      </p:sp>
      <p:sp>
        <p:nvSpPr>
          <p:cNvPr id="30" name="TextBox 5"/>
          <p:cNvSpPr txBox="1"/>
          <p:nvPr/>
        </p:nvSpPr>
        <p:spPr>
          <a:xfrm>
            <a:off x="471446" y="5587174"/>
            <a:ext cx="1005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objective function </a:t>
            </a:r>
            <a:endParaRPr lang="en-US" sz="28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352" y="6064520"/>
            <a:ext cx="3038760" cy="5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2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7824</TotalTime>
  <Words>458</Words>
  <Application>Microsoft Office PowerPoint</Application>
  <PresentationFormat>宽屏</PresentationFormat>
  <Paragraphs>135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微軟正黑體</vt:lpstr>
      <vt:lpstr>等线</vt:lpstr>
      <vt:lpstr>微软雅黑</vt:lpstr>
      <vt:lpstr>Arial</vt:lpstr>
      <vt:lpstr>Calibri</vt:lpstr>
      <vt:lpstr>Cambria Math</vt:lpstr>
      <vt:lpstr>Georgia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iwang55</cp:lastModifiedBy>
  <cp:revision>313</cp:revision>
  <dcterms:created xsi:type="dcterms:W3CDTF">2014-04-01T11:22:20Z</dcterms:created>
  <dcterms:modified xsi:type="dcterms:W3CDTF">2019-01-04T09:12:46Z</dcterms:modified>
</cp:coreProperties>
</file>